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embeddedFontLst>
    <p:embeddedFont>
      <p:font typeface="Montserra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4" roundtripDataSignature="AMtx7mif9DG2lbN6hsCa5u/LiQW2fynm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11" Type="http://schemas.openxmlformats.org/officeDocument/2006/relationships/slide" Target="slides/slide5.xml"/><Relationship Id="rId22" Type="http://schemas.openxmlformats.org/officeDocument/2006/relationships/font" Target="fonts/Montserrat-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-bold.fntdata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2d44b933b8_0_37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2d44b933b8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2d3b55638d_0_16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2d3b55638d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2ce58cdae9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g22ce58cdae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8d2068654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7" name="Google Shape;247;g8d2068654d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d2068654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g8d2068654d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2ce58cdae9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22ce58cdae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30b5910b9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g230b5910b9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2ce58cdae9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g22ce58cdae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71400dbf7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gf71400dbf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30b5910b9b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30b5910b9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3a3088fca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3a3088fc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2d3b55638d_0_11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2d3b55638d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https://www.youtube.com/watch?v=Xuy3zOPufBQ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/>
          <p:nvPr>
            <p:ph type="ctrTitle"/>
          </p:nvPr>
        </p:nvSpPr>
        <p:spPr>
          <a:xfrm>
            <a:off x="685800" y="2544351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" type="subTitle"/>
          </p:nvPr>
        </p:nvSpPr>
        <p:spPr>
          <a:xfrm>
            <a:off x="1371600" y="430012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8" name="Google Shape;8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 txBox="1"/>
          <p:nvPr>
            <p:ph type="title"/>
          </p:nvPr>
        </p:nvSpPr>
        <p:spPr>
          <a:xfrm>
            <a:off x="1561630" y="141112"/>
            <a:ext cx="7407392" cy="940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8"/>
          <p:cNvSpPr txBox="1"/>
          <p:nvPr>
            <p:ph idx="1" type="body"/>
          </p:nvPr>
        </p:nvSpPr>
        <p:spPr>
          <a:xfrm>
            <a:off x="457200" y="1472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/>
          <p:nvPr>
            <p:ph type="title"/>
          </p:nvPr>
        </p:nvSpPr>
        <p:spPr>
          <a:xfrm>
            <a:off x="1561630" y="235185"/>
            <a:ext cx="7407392" cy="533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6" name="Google Shape;106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7" name="Google Shape;10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/>
          <p:nvPr>
            <p:ph type="title"/>
          </p:nvPr>
        </p:nvSpPr>
        <p:spPr>
          <a:xfrm>
            <a:off x="1561630" y="235185"/>
            <a:ext cx="7407392" cy="533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4" name="Google Shape;11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5" name="Google Shape;11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6" name="Google Shape;11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 txBox="1"/>
          <p:nvPr>
            <p:ph type="title"/>
          </p:nvPr>
        </p:nvSpPr>
        <p:spPr>
          <a:xfrm>
            <a:off x="1561630" y="235185"/>
            <a:ext cx="7407392" cy="533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1" name="Google Shape;131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2" name="Google Shape;13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Google Shape;137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9" name="Google Shape;139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>
            <p:ph type="title"/>
          </p:nvPr>
        </p:nvSpPr>
        <p:spPr>
          <a:xfrm>
            <a:off x="1561630" y="235185"/>
            <a:ext cx="7407392" cy="533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16"/>
          <p:cNvSpPr txBox="1"/>
          <p:nvPr>
            <p:ph idx="1" type="body"/>
          </p:nvPr>
        </p:nvSpPr>
        <p:spPr>
          <a:xfrm rot="5400000">
            <a:off x="2309018" y="-379782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Google Shape;1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d3b55638d_0_5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6" name="Google Shape;156;g22d3b55638d_0_5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157" name="Google Shape;157;g22d3b55638d_0_5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0" name="Google Shape;30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5" name="Google Shape;55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6" name="Google Shape;56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18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2.xml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2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mplate cover slide gold.jpg" id="6" name="Google Shape;6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074" y="104892"/>
            <a:ext cx="8955381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6"/>
          <p:cNvSpPr txBox="1"/>
          <p:nvPr>
            <p:ph idx="1" type="body"/>
          </p:nvPr>
        </p:nvSpPr>
        <p:spPr>
          <a:xfrm>
            <a:off x="457200" y="1472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gw_atx_2cs_rev.eps" id="81" name="Google Shape;8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33304" y="228601"/>
            <a:ext cx="1036696" cy="777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2201333" y="6605647"/>
            <a:ext cx="6848122" cy="148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06896" y="6299038"/>
            <a:ext cx="1533220" cy="3572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w_sch_smhs_full_2cs_pos.eps" id="84" name="Google Shape;84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3304" y="6170941"/>
            <a:ext cx="1787984" cy="58357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smle.org/step-exams/test-accommodations" TargetMode="External"/><Relationship Id="rId4" Type="http://schemas.openxmlformats.org/officeDocument/2006/relationships/hyperlink" Target="https://www.usmle.org/step-exams/test-accommodations/personal-item-exceptions-pies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SMHSStudents@gwu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7.xml"/><Relationship Id="rId4" Type="http://schemas.openxmlformats.org/officeDocument/2006/relationships/hyperlink" Target="https://www.nbme.org/sites/default/files/2022-01/Comprehensive_Basic_Science_Sample_items.pdf" TargetMode="External"/><Relationship Id="rId5" Type="http://schemas.openxmlformats.org/officeDocument/2006/relationships/hyperlink" Target="https://www.usmle.org/sites/default/files/2021-10/Step_1_Sample_Items.pdf" TargetMode="External"/><Relationship Id="rId6" Type="http://schemas.openxmlformats.org/officeDocument/2006/relationships/hyperlink" Target="https://www.nbme.org/examinees/learning-resource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/>
          <p:nvPr>
            <p:ph type="ctrTitle"/>
          </p:nvPr>
        </p:nvSpPr>
        <p:spPr>
          <a:xfrm>
            <a:off x="685800" y="2544350"/>
            <a:ext cx="7772400" cy="235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4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Office of Student Support</a:t>
            </a:r>
            <a:endParaRPr sz="4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Creating Realistic Summer </a:t>
            </a:r>
            <a:endParaRPr sz="3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Study and Review Plans</a:t>
            </a:r>
            <a:endParaRPr sz="3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>
            <p:ph idx="1" type="subTitle"/>
          </p:nvPr>
        </p:nvSpPr>
        <p:spPr>
          <a:xfrm>
            <a:off x="4918150" y="4170300"/>
            <a:ext cx="41091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>
              <a:solidFill>
                <a:srgbClr val="FCE5CD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>
                <a:solidFill>
                  <a:srgbClr val="FCE5CD"/>
                </a:solidFill>
              </a:rPr>
              <a:t>April 2023</a:t>
            </a:r>
            <a:endParaRPr>
              <a:solidFill>
                <a:srgbClr val="FCE5CD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2d44b933b8_0_371"/>
          <p:cNvSpPr txBox="1"/>
          <p:nvPr/>
        </p:nvSpPr>
        <p:spPr>
          <a:xfrm>
            <a:off x="304350" y="2260225"/>
            <a:ext cx="4020300" cy="26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AutoNum type="alphaUcPeriod"/>
            </a:pP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Diastolic murmur heard at the apex with an opening snap</a:t>
            </a:r>
            <a:endParaRPr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AutoNum type="alphaUcPeriod"/>
            </a:pP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Diastolic murmur heard at LLSB</a:t>
            </a:r>
            <a:endParaRPr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AutoNum type="alphaUcPeriod"/>
            </a:pP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Holosystolic murmur heard at LLSB</a:t>
            </a:r>
            <a:endParaRPr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AutoNum type="alphaUcPeriod"/>
            </a:pP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Holosystolic murmur heard at apex</a:t>
            </a:r>
            <a:endParaRPr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AutoNum type="alphaUcPeriod"/>
            </a:pP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Pericardial friction rub heard at LLSB</a:t>
            </a:r>
            <a:endParaRPr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AutoNum type="alphaUcPeriod"/>
            </a:pPr>
            <a:r>
              <a:rPr lang="en-U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Systolic crescendo-decrescendo murmur radiating to carotids</a:t>
            </a:r>
            <a:endParaRPr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g22d44b933b8_0_371"/>
          <p:cNvSpPr/>
          <p:nvPr/>
        </p:nvSpPr>
        <p:spPr>
          <a:xfrm>
            <a:off x="6048400" y="1491200"/>
            <a:ext cx="68100" cy="10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0" name="Google Shape;220;g22d44b933b8_0_371"/>
          <p:cNvCxnSpPr/>
          <p:nvPr/>
        </p:nvCxnSpPr>
        <p:spPr>
          <a:xfrm flipH="1" rot="10800000">
            <a:off x="4474225" y="2588600"/>
            <a:ext cx="1518300" cy="22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1" name="Google Shape;221;g22d44b933b8_0_371"/>
          <p:cNvCxnSpPr/>
          <p:nvPr/>
        </p:nvCxnSpPr>
        <p:spPr>
          <a:xfrm flipH="1" rot="10800000">
            <a:off x="4423525" y="3068163"/>
            <a:ext cx="1518300" cy="22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2" name="Google Shape;222;g22d44b933b8_0_371"/>
          <p:cNvCxnSpPr/>
          <p:nvPr/>
        </p:nvCxnSpPr>
        <p:spPr>
          <a:xfrm flipH="1" rot="10800000">
            <a:off x="4324650" y="3426433"/>
            <a:ext cx="1518300" cy="22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3" name="Google Shape;223;g22d44b933b8_0_371"/>
          <p:cNvCxnSpPr/>
          <p:nvPr/>
        </p:nvCxnSpPr>
        <p:spPr>
          <a:xfrm flipH="1" rot="10800000">
            <a:off x="4324638" y="3784675"/>
            <a:ext cx="1518300" cy="22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4" name="Google Shape;224;g22d44b933b8_0_371"/>
          <p:cNvCxnSpPr/>
          <p:nvPr/>
        </p:nvCxnSpPr>
        <p:spPr>
          <a:xfrm flipH="1" rot="10800000">
            <a:off x="4324650" y="4115492"/>
            <a:ext cx="1518300" cy="22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5" name="Google Shape;225;g22d44b933b8_0_371"/>
          <p:cNvCxnSpPr/>
          <p:nvPr/>
        </p:nvCxnSpPr>
        <p:spPr>
          <a:xfrm flipH="1" rot="10800000">
            <a:off x="4271350" y="4549117"/>
            <a:ext cx="1518300" cy="22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6" name="Google Shape;226;g22d44b933b8_0_371"/>
          <p:cNvSpPr txBox="1"/>
          <p:nvPr/>
        </p:nvSpPr>
        <p:spPr>
          <a:xfrm>
            <a:off x="6142100" y="2399900"/>
            <a:ext cx="23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Mitral stenosis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7" name="Google Shape;227;g22d44b933b8_0_371"/>
          <p:cNvSpPr txBox="1"/>
          <p:nvPr/>
        </p:nvSpPr>
        <p:spPr>
          <a:xfrm>
            <a:off x="6142100" y="2827400"/>
            <a:ext cx="23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Tricuspid stenosis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g22d44b933b8_0_371"/>
          <p:cNvSpPr txBox="1"/>
          <p:nvPr/>
        </p:nvSpPr>
        <p:spPr>
          <a:xfrm>
            <a:off x="6142100" y="3228908"/>
            <a:ext cx="23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Tricuspid regurgitation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9" name="Google Shape;229;g22d44b933b8_0_371"/>
          <p:cNvSpPr txBox="1"/>
          <p:nvPr/>
        </p:nvSpPr>
        <p:spPr>
          <a:xfrm>
            <a:off x="6039350" y="3630408"/>
            <a:ext cx="267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Mitral regurgitation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0" name="Google Shape;230;g22d44b933b8_0_371"/>
          <p:cNvSpPr txBox="1"/>
          <p:nvPr/>
        </p:nvSpPr>
        <p:spPr>
          <a:xfrm>
            <a:off x="6048400" y="3926792"/>
            <a:ext cx="23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Pericarditis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1" name="Google Shape;231;g22d44b933b8_0_371"/>
          <p:cNvSpPr txBox="1"/>
          <p:nvPr/>
        </p:nvSpPr>
        <p:spPr>
          <a:xfrm>
            <a:off x="6214850" y="4360417"/>
            <a:ext cx="23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Aortic stenosis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2d3b55638d_0_167"/>
          <p:cNvSpPr txBox="1"/>
          <p:nvPr>
            <p:ph idx="1" type="body"/>
          </p:nvPr>
        </p:nvSpPr>
        <p:spPr>
          <a:xfrm>
            <a:off x="149375" y="1570852"/>
            <a:ext cx="8520600" cy="437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A 44-year-old man comes to his primary care physician because of </a:t>
            </a:r>
            <a:r>
              <a:rPr lang="en-US" sz="1550">
                <a:solidFill>
                  <a:srgbClr val="000000"/>
                </a:solidFill>
                <a:highlight>
                  <a:schemeClr val="accent6"/>
                </a:highlight>
              </a:rPr>
              <a:t>fatigue</a:t>
            </a: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 and </a:t>
            </a:r>
            <a:r>
              <a:rPr lang="en-US" sz="1550">
                <a:solidFill>
                  <a:srgbClr val="000000"/>
                </a:solidFill>
                <a:highlight>
                  <a:schemeClr val="accent6"/>
                </a:highlight>
              </a:rPr>
              <a:t>shortness of breath with exertion</a:t>
            </a: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 that have worsened gradually during the past year. He was diagnosed with </a:t>
            </a:r>
            <a:r>
              <a:rPr lang="en-US" sz="1550">
                <a:solidFill>
                  <a:srgbClr val="000000"/>
                </a:solidFill>
                <a:highlight>
                  <a:schemeClr val="accent6"/>
                </a:highlight>
              </a:rPr>
              <a:t>obstructive sleep apnea</a:t>
            </a: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 last year. He does not smoke. He is 182.88 cm tall (6 ft) and weighs 150.59 kg (332 lb), and his </a:t>
            </a:r>
            <a:r>
              <a:rPr lang="en-US" sz="1550">
                <a:solidFill>
                  <a:srgbClr val="000000"/>
                </a:solidFill>
                <a:highlight>
                  <a:schemeClr val="accent6"/>
                </a:highlight>
              </a:rPr>
              <a:t>body mass index is 45 kg/m</a:t>
            </a:r>
            <a:r>
              <a:rPr baseline="30000" lang="en-US" sz="1300">
                <a:solidFill>
                  <a:srgbClr val="000000"/>
                </a:solidFill>
                <a:highlight>
                  <a:schemeClr val="accent6"/>
                </a:highlight>
              </a:rPr>
              <a:t>2</a:t>
            </a: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. There are no murmurs on cardiac examination or abnormal pulmonary sounds on auscultating the lung fields. Arterial blood gas shows:</a:t>
            </a:r>
            <a:endParaRPr sz="155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PaO</a:t>
            </a:r>
            <a:r>
              <a:rPr baseline="-25000" lang="en-US" sz="1300">
                <a:solidFill>
                  <a:srgbClr val="000000"/>
                </a:solidFill>
                <a:highlight>
                  <a:schemeClr val="lt1"/>
                </a:highlight>
              </a:rPr>
              <a:t>2</a:t>
            </a: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:  65 mm Hg</a:t>
            </a:r>
            <a:endParaRPr sz="155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PaCO</a:t>
            </a:r>
            <a:r>
              <a:rPr baseline="-25000" lang="en-US" sz="1300">
                <a:solidFill>
                  <a:srgbClr val="000000"/>
                </a:solidFill>
                <a:highlight>
                  <a:schemeClr val="lt1"/>
                </a:highlight>
              </a:rPr>
              <a:t>2</a:t>
            </a: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:  57 mm Hg</a:t>
            </a:r>
            <a:endParaRPr sz="155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pH:  7.35</a:t>
            </a:r>
            <a:endParaRPr sz="155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Serum HCO</a:t>
            </a:r>
            <a:r>
              <a:rPr baseline="-25000" lang="en-US" sz="1300">
                <a:solidFill>
                  <a:srgbClr val="000000"/>
                </a:solidFill>
                <a:highlight>
                  <a:schemeClr val="lt1"/>
                </a:highlight>
              </a:rPr>
              <a:t>3</a:t>
            </a:r>
            <a:r>
              <a:rPr baseline="30000" lang="en-US" sz="1300">
                <a:solidFill>
                  <a:srgbClr val="000000"/>
                </a:solidFill>
                <a:highlight>
                  <a:schemeClr val="lt1"/>
                </a:highlight>
              </a:rPr>
              <a:t>–</a:t>
            </a: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:  30 mEq/L</a:t>
            </a:r>
            <a:endParaRPr sz="155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000000"/>
                </a:solidFill>
                <a:highlight>
                  <a:schemeClr val="lt1"/>
                </a:highlight>
              </a:rPr>
              <a:t>X-ray of the chest is normal.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237" name="Google Shape;237;g22d3b55638d_0_167"/>
          <p:cNvSpPr txBox="1"/>
          <p:nvPr/>
        </p:nvSpPr>
        <p:spPr>
          <a:xfrm>
            <a:off x="2422125" y="3155075"/>
            <a:ext cx="601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800"/>
              <a:t>} </a:t>
            </a:r>
            <a:endParaRPr sz="2000"/>
          </a:p>
        </p:txBody>
      </p:sp>
      <p:sp>
        <p:nvSpPr>
          <p:cNvPr id="238" name="Google Shape;238;g22d3b55638d_0_167"/>
          <p:cNvSpPr txBox="1"/>
          <p:nvPr/>
        </p:nvSpPr>
        <p:spPr>
          <a:xfrm>
            <a:off x="2957925" y="3428992"/>
            <a:ext cx="1702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highlight>
                  <a:schemeClr val="accent6"/>
                </a:highlight>
              </a:rPr>
              <a:t>Respiratory acidosis w/ metabolic compensation </a:t>
            </a:r>
            <a:endParaRPr>
              <a:highlight>
                <a:schemeClr val="accent6"/>
              </a:highlight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2ce58cdae9_0_11"/>
          <p:cNvSpPr txBox="1"/>
          <p:nvPr>
            <p:ph idx="1" type="body"/>
          </p:nvPr>
        </p:nvSpPr>
        <p:spPr>
          <a:xfrm>
            <a:off x="457200" y="1472037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NBME website -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Test accommodations for Step 1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600"/>
              <a:t>Plan to gather the required materials this summer and begin writing the personal statement.</a:t>
            </a:r>
            <a:endParaRPr sz="26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 Personal Item Exceptions 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PIEs</a:t>
            </a:r>
            <a:r>
              <a:rPr lang="en-US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44" name="Google Shape;244;g22ce58cdae9_0_11"/>
          <p:cNvSpPr txBox="1"/>
          <p:nvPr>
            <p:ph type="title"/>
          </p:nvPr>
        </p:nvSpPr>
        <p:spPr>
          <a:xfrm>
            <a:off x="1409455" y="120837"/>
            <a:ext cx="7407300" cy="94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NBME Testing Accommodations and Personal Item Exemptions</a:t>
            </a:r>
            <a:endParaRPr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8d2068654d_0_13"/>
          <p:cNvSpPr txBox="1"/>
          <p:nvPr>
            <p:ph type="title"/>
          </p:nvPr>
        </p:nvSpPr>
        <p:spPr>
          <a:xfrm>
            <a:off x="1561630" y="141112"/>
            <a:ext cx="7407300" cy="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Contact Us</a:t>
            </a:r>
            <a:endParaRPr/>
          </a:p>
        </p:txBody>
      </p:sp>
      <p:sp>
        <p:nvSpPr>
          <p:cNvPr id="250" name="Google Shape;250;g8d2068654d_0_13"/>
          <p:cNvSpPr txBox="1"/>
          <p:nvPr>
            <p:ph idx="1" type="body"/>
          </p:nvPr>
        </p:nvSpPr>
        <p:spPr>
          <a:xfrm>
            <a:off x="457200" y="1472037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SMHSStudents@gwu.edu</a:t>
            </a:r>
            <a:endParaRPr/>
          </a:p>
          <a:p>
            <a:pPr indent="-1397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terri_edwards@gwu.edu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d2068654d_0_8"/>
          <p:cNvSpPr txBox="1"/>
          <p:nvPr>
            <p:ph type="title"/>
          </p:nvPr>
        </p:nvSpPr>
        <p:spPr>
          <a:xfrm>
            <a:off x="1561630" y="141112"/>
            <a:ext cx="7407300" cy="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Realistic</a:t>
            </a:r>
            <a:r>
              <a:rPr lang="en-US"/>
              <a:t> Plans </a:t>
            </a:r>
            <a:endParaRPr/>
          </a:p>
        </p:txBody>
      </p:sp>
      <p:sp>
        <p:nvSpPr>
          <p:cNvPr id="169" name="Google Shape;169;g8d2068654d_0_8"/>
          <p:cNvSpPr txBox="1"/>
          <p:nvPr>
            <p:ph idx="1" type="body"/>
          </p:nvPr>
        </p:nvSpPr>
        <p:spPr>
          <a:xfrm>
            <a:off x="162325" y="1472025"/>
            <a:ext cx="89073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Use practice questions </a:t>
            </a:r>
            <a:r>
              <a:rPr b="1" lang="en-US"/>
              <a:t>for:</a:t>
            </a:r>
            <a:endParaRPr b="1"/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reviewing</a:t>
            </a:r>
            <a:r>
              <a:rPr b="1" lang="en-US" sz="3000"/>
              <a:t> </a:t>
            </a:r>
            <a:endParaRPr b="1" sz="3000"/>
          </a:p>
          <a:p>
            <a:pPr indent="-3302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1" lang="en-US" sz="3000"/>
              <a:t>identifying knowledge gaps &amp; weaknesses</a:t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Address knowledge gaps and weaknesses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Reinforce foundational knowledge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Pathoma chapters 1-3, First Aid Section II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Organizing M1 study and lecture material </a:t>
            </a:r>
            <a:endParaRPr b="1"/>
          </a:p>
          <a:p>
            <a:pPr indent="-3302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1" lang="en-US" sz="3000"/>
              <a:t>folders, files, and resources</a:t>
            </a:r>
            <a:endParaRPr b="1" sz="3000"/>
          </a:p>
          <a:p>
            <a:pPr indent="-3302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1" lang="en-US" sz="3000"/>
              <a:t>Anki deck(s)</a:t>
            </a:r>
            <a:endParaRPr b="1" sz="3000"/>
          </a:p>
          <a:p>
            <a:pPr indent="0" lvl="0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2ce58cdae9_0_6"/>
          <p:cNvSpPr txBox="1"/>
          <p:nvPr>
            <p:ph idx="1" type="body"/>
          </p:nvPr>
        </p:nvSpPr>
        <p:spPr>
          <a:xfrm>
            <a:off x="457200" y="1472037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	How much time do you </a:t>
            </a:r>
            <a:r>
              <a:rPr lang="en-US"/>
              <a:t>realistically</a:t>
            </a:r>
            <a:r>
              <a:rPr lang="en-US"/>
              <a:t> have?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	Will you: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			Schedule around other obligations?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			Block off a dedicated study period?</a:t>
            </a:r>
            <a:endParaRPr/>
          </a:p>
          <a:p>
            <a:pPr indent="457200" lvl="0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Designate study hour(s) by the day </a:t>
            </a:r>
            <a:endParaRPr/>
          </a:p>
          <a:p>
            <a:pPr indent="457200" lvl="0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	or by the week?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75" name="Google Shape;175;g22ce58cdae9_0_6"/>
          <p:cNvSpPr txBox="1"/>
          <p:nvPr>
            <p:ph type="title"/>
          </p:nvPr>
        </p:nvSpPr>
        <p:spPr>
          <a:xfrm>
            <a:off x="1279505" y="106037"/>
            <a:ext cx="7407300" cy="94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Creating a realistic schedule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30b5910b9b_0_5"/>
          <p:cNvSpPr txBox="1"/>
          <p:nvPr>
            <p:ph idx="1" type="body"/>
          </p:nvPr>
        </p:nvSpPr>
        <p:spPr>
          <a:xfrm>
            <a:off x="457200" y="1161024"/>
            <a:ext cx="8229600" cy="48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	</a:t>
            </a:r>
            <a:r>
              <a:rPr lang="en-US" sz="3000"/>
              <a:t>Practice questions 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/>
              <a:t>			random -  covering all M1 material?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/>
              <a:t>			targeted-  select blocks or topics?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/>
              <a:t>Anki deck(s) - daily or weekly goals?</a:t>
            </a:r>
            <a:endParaRPr sz="30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/>
              <a:t>Remediating identified weaknesses from</a:t>
            </a:r>
            <a:endParaRPr sz="30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/>
              <a:t>    PQs and Anki</a:t>
            </a:r>
            <a:endParaRPr sz="30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/>
              <a:t>Pathoma and First Aid</a:t>
            </a:r>
            <a:endParaRPr sz="30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/>
              <a:t>		</a:t>
            </a:r>
            <a:endParaRPr/>
          </a:p>
        </p:txBody>
      </p:sp>
      <p:sp>
        <p:nvSpPr>
          <p:cNvPr id="181" name="Google Shape;181;g230b5910b9b_0_5"/>
          <p:cNvSpPr txBox="1"/>
          <p:nvPr>
            <p:ph type="title"/>
          </p:nvPr>
        </p:nvSpPr>
        <p:spPr>
          <a:xfrm>
            <a:off x="1479130" y="220237"/>
            <a:ext cx="7407300" cy="94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Creating a realistic list of tasks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2ce58cdae9_0_1"/>
          <p:cNvSpPr txBox="1"/>
          <p:nvPr>
            <p:ph idx="1" type="body"/>
          </p:nvPr>
        </p:nvSpPr>
        <p:spPr>
          <a:xfrm>
            <a:off x="335450" y="1165949"/>
            <a:ext cx="8229600" cy="4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n-US" sz="2400"/>
              <a:t>	</a:t>
            </a:r>
            <a:r>
              <a:rPr b="1" lang="en-US" sz="2800"/>
              <a:t>Himmelfarb’s w</a:t>
            </a:r>
            <a:r>
              <a:rPr b="1" lang="en-US" sz="2800"/>
              <a:t>ell respected study resources -</a:t>
            </a:r>
            <a:r>
              <a:rPr b="1" lang="en-US" sz="2400"/>
              <a:t>	</a:t>
            </a:r>
            <a:endParaRPr b="1" sz="24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		</a:t>
            </a:r>
            <a:r>
              <a:rPr lang="en-US" sz="2200"/>
              <a:t>Pathoma, 1st Aid, Costanzo Physiology, Robbins &amp; </a:t>
            </a:r>
            <a:endParaRPr sz="2200"/>
          </a:p>
          <a:p>
            <a:pPr indent="0" lvl="0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200"/>
              <a:t>Cotren Pathological Basis of Disease, Ganong Medical Physiology, BRS &amp; PreTest (multiple books in each series)</a:t>
            </a:r>
            <a:endParaRPr sz="2200"/>
          </a:p>
          <a:p>
            <a:pPr indent="0" lvl="0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4572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n-US" sz="2800"/>
              <a:t>Commercial programs - </a:t>
            </a:r>
            <a:endParaRPr b="1" sz="2800"/>
          </a:p>
          <a:p>
            <a:pPr indent="0" lvl="0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200"/>
              <a:t>Boards &amp; Beyond, Pixorize, Osmosis, </a:t>
            </a:r>
            <a:r>
              <a:rPr lang="en-US" sz="2200"/>
              <a:t>Scholar </a:t>
            </a:r>
            <a:r>
              <a:rPr lang="en-US" sz="2200"/>
              <a:t>Rx, AMBOSS, Bootcamp, etc</a:t>
            </a:r>
            <a:endParaRPr sz="2200"/>
          </a:p>
        </p:txBody>
      </p:sp>
      <p:sp>
        <p:nvSpPr>
          <p:cNvPr id="187" name="Google Shape;187;g22ce58cdae9_0_1"/>
          <p:cNvSpPr txBox="1"/>
          <p:nvPr>
            <p:ph type="title"/>
          </p:nvPr>
        </p:nvSpPr>
        <p:spPr>
          <a:xfrm>
            <a:off x="1435855" y="129812"/>
            <a:ext cx="7407300" cy="94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Investigate Resources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71400dbf7_0_6"/>
          <p:cNvSpPr txBox="1"/>
          <p:nvPr>
            <p:ph idx="1" type="body"/>
          </p:nvPr>
        </p:nvSpPr>
        <p:spPr>
          <a:xfrm>
            <a:off x="457200" y="1472037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action="ppaction://hlinksldjump" r:id="rId3"/>
              </a:rPr>
              <a:t>Exam Master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CBSE</a:t>
            </a:r>
            <a:r>
              <a:rPr lang="en-US"/>
              <a:t>, and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Step 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Analysis</a:t>
            </a:r>
            <a:r>
              <a:rPr lang="en-US"/>
              <a:t> of questions</a:t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	Item Analysis Explained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f71400dbf7_0_6"/>
          <p:cNvSpPr txBox="1"/>
          <p:nvPr>
            <p:ph type="title"/>
          </p:nvPr>
        </p:nvSpPr>
        <p:spPr>
          <a:xfrm>
            <a:off x="1846900" y="257450"/>
            <a:ext cx="7744200" cy="94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Review different types of Qs 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30b5910b9b_0_11"/>
          <p:cNvSpPr txBox="1"/>
          <p:nvPr>
            <p:ph type="title"/>
          </p:nvPr>
        </p:nvSpPr>
        <p:spPr>
          <a:xfrm>
            <a:off x="1561630" y="141112"/>
            <a:ext cx="7407300" cy="94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 Master</a:t>
            </a:r>
            <a:endParaRPr/>
          </a:p>
        </p:txBody>
      </p:sp>
      <p:sp>
        <p:nvSpPr>
          <p:cNvPr id="199" name="Google Shape;199;g230b5910b9b_0_11"/>
          <p:cNvSpPr txBox="1"/>
          <p:nvPr>
            <p:ph idx="1" type="body"/>
          </p:nvPr>
        </p:nvSpPr>
        <p:spPr>
          <a:xfrm>
            <a:off x="227350" y="1472025"/>
            <a:ext cx="85827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ccc</a:t>
            </a:r>
            <a:endParaRPr/>
          </a:p>
        </p:txBody>
      </p:sp>
      <p:pic>
        <p:nvPicPr>
          <p:cNvPr id="200" name="Google Shape;200;g230b5910b9b_0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388" y="1557275"/>
            <a:ext cx="8905224" cy="24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g230b5910b9b_0_11"/>
          <p:cNvSpPr txBox="1"/>
          <p:nvPr/>
        </p:nvSpPr>
        <p:spPr>
          <a:xfrm>
            <a:off x="1600825" y="4253100"/>
            <a:ext cx="5219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</a:rPr>
              <a:t>Correct answer: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Systemic lupus erythematosus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</a:rPr>
              <a:t>Explanation</a:t>
            </a:r>
            <a:r>
              <a:rPr lang="en-US" sz="1100">
                <a:solidFill>
                  <a:schemeClr val="dk1"/>
                </a:solidFill>
              </a:rPr>
              <a:t> Muscle weakness due to </a:t>
            </a:r>
            <a:r>
              <a:rPr b="1" lang="en-US" sz="1100">
                <a:solidFill>
                  <a:schemeClr val="dk1"/>
                </a:solidFill>
              </a:rPr>
              <a:t>systemic lupus erythematosus</a:t>
            </a:r>
            <a:r>
              <a:rPr lang="en-US" sz="1100">
                <a:solidFill>
                  <a:schemeClr val="dk1"/>
                </a:solidFill>
              </a:rPr>
              <a:t> (SLE)</a:t>
            </a:r>
            <a:r>
              <a:rPr b="1" lang="en-US" sz="1100">
                <a:solidFill>
                  <a:schemeClr val="dk1"/>
                </a:solidFill>
              </a:rPr>
              <a:t> …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Muscle weakness due to </a:t>
            </a:r>
            <a:r>
              <a:rPr b="1" lang="en-US" sz="1100">
                <a:solidFill>
                  <a:schemeClr val="dk1"/>
                </a:solidFill>
              </a:rPr>
              <a:t>alcoholism … 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Muscle weakness due to </a:t>
            </a:r>
            <a:r>
              <a:rPr b="1" lang="en-US" sz="1100">
                <a:solidFill>
                  <a:schemeClr val="dk1"/>
                </a:solidFill>
              </a:rPr>
              <a:t>hyperthyroidism … 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Muscle weakness due to </a:t>
            </a:r>
            <a:r>
              <a:rPr b="1" lang="en-US" sz="1100">
                <a:solidFill>
                  <a:schemeClr val="dk1"/>
                </a:solidFill>
              </a:rPr>
              <a:t>hypothyroidism …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Muscle weakness due to </a:t>
            </a:r>
            <a:r>
              <a:rPr b="1" lang="en-US" sz="1100">
                <a:solidFill>
                  <a:schemeClr val="dk1"/>
                </a:solidFill>
              </a:rPr>
              <a:t>Cushing disease …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3a3088fcad_0_0"/>
          <p:cNvSpPr txBox="1"/>
          <p:nvPr>
            <p:ph type="title"/>
          </p:nvPr>
        </p:nvSpPr>
        <p:spPr>
          <a:xfrm>
            <a:off x="1471125" y="220850"/>
            <a:ext cx="7211400" cy="7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</a:rPr>
              <a:t>Creating study material</a:t>
            </a:r>
            <a:endParaRPr sz="3000">
              <a:solidFill>
                <a:schemeClr val="lt1"/>
              </a:solidFill>
            </a:endParaRPr>
          </a:p>
        </p:txBody>
      </p:sp>
      <p:sp>
        <p:nvSpPr>
          <p:cNvPr id="207" name="Google Shape;207;g23a3088fcad_0_0"/>
          <p:cNvSpPr txBox="1"/>
          <p:nvPr>
            <p:ph idx="1" type="body"/>
          </p:nvPr>
        </p:nvSpPr>
        <p:spPr>
          <a:xfrm>
            <a:off x="161925" y="2225854"/>
            <a:ext cx="8520600" cy="2406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600"/>
              <a:t>Practice </a:t>
            </a:r>
            <a:r>
              <a:rPr lang="en-US" sz="3600"/>
              <a:t>creating material from practice questions and resources 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2d3b55638d_0_116"/>
          <p:cNvSpPr txBox="1"/>
          <p:nvPr>
            <p:ph idx="1" type="body"/>
          </p:nvPr>
        </p:nvSpPr>
        <p:spPr>
          <a:xfrm>
            <a:off x="1937675" y="5782646"/>
            <a:ext cx="7117800" cy="35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From Dirty USMLE</a:t>
            </a:r>
            <a:endParaRPr/>
          </a:p>
        </p:txBody>
      </p:sp>
      <p:pic>
        <p:nvPicPr>
          <p:cNvPr id="213" name="Google Shape;213;g22d3b55638d_0_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152" y="1384917"/>
            <a:ext cx="6748152" cy="419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2013-06-26T18:56:40Z</dcterms:created>
  <dc:creator>m l</dc:creator>
</cp:coreProperties>
</file>